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78" r:id="rId2"/>
    <p:sldId id="256" r:id="rId3"/>
    <p:sldId id="265" r:id="rId4"/>
    <p:sldId id="266" r:id="rId5"/>
    <p:sldId id="274" r:id="rId6"/>
    <p:sldId id="268" r:id="rId7"/>
    <p:sldId id="275" r:id="rId8"/>
    <p:sldId id="269" r:id="rId9"/>
    <p:sldId id="270" r:id="rId10"/>
    <p:sldId id="273" r:id="rId11"/>
    <p:sldId id="272" r:id="rId12"/>
    <p:sldId id="277" r:id="rId13"/>
  </p:sldIdLst>
  <p:sldSz cx="14630400" cy="8229600"/>
  <p:notesSz cx="8229600" cy="14630400"/>
  <p:embeddedFontLst>
    <p:embeddedFont>
      <p:font typeface="Barlow Bold" panose="00000800000000000000" pitchFamily="2" charset="0"/>
      <p:bold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2265D-7A78-A642-AD50-0908069526A4}" v="11" dt="2024-11-13T17:50:39.847"/>
    <p1510:client id="{62B320C3-F093-4688-85E4-E8D27FFD6490}" v="4" dt="2024-11-13T04:51:10.393"/>
    <p1510:client id="{67ACB6C8-4846-4FF3-B719-92F441CF059A}" v="30" dt="2024-11-13T04:22:34.922"/>
    <p1510:client id="{AC234FDE-4620-683D-2FC8-3C5945D5E400}" v="71" dt="2024-11-12T19:15:12.823"/>
    <p1510:client id="{D5774528-C491-4253-ABD5-E476114C3809}" v="28" dt="2024-11-13T19:10:53.691"/>
    <p1510:client id="{EA824141-1877-A5B6-E5E8-10BA6C951A38}" v="21" dt="2024-11-13T04:35:48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77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020D90C-ABA9-B008-87FC-7314AED2E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1A6E12FE-04ED-AE31-0A50-257AA1292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4748" y="2466499"/>
            <a:ext cx="4944904" cy="3296603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C49F80AF-11BD-6B11-437E-A637217684B3}"/>
              </a:ext>
            </a:extLst>
          </p:cNvPr>
          <p:cNvSpPr/>
          <p:nvPr/>
        </p:nvSpPr>
        <p:spPr>
          <a:xfrm>
            <a:off x="758309" y="1472089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/>
              <a:t>Team- 4</a:t>
            </a:r>
          </a:p>
          <a:p>
            <a:pPr marL="0" indent="0">
              <a:lnSpc>
                <a:spcPts val="7700"/>
              </a:lnSpc>
              <a:buNone/>
            </a:pPr>
            <a:r>
              <a:rPr lang="en-US" sz="1800" b="1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Project Tittle: </a:t>
            </a: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Credit Card Fraud Detection </a:t>
            </a:r>
            <a:endParaRPr lang="en-US" sz="6150"/>
          </a:p>
          <a:p>
            <a:pPr marL="0" indent="0">
              <a:lnSpc>
                <a:spcPts val="7700"/>
              </a:lnSpc>
              <a:buNone/>
            </a:pPr>
            <a:endParaRPr lang="en-US" sz="615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36C0B625-3D34-812A-B9F4-B2B7296B43EF}"/>
              </a:ext>
            </a:extLst>
          </p:cNvPr>
          <p:cNvSpPr/>
          <p:nvPr/>
        </p:nvSpPr>
        <p:spPr>
          <a:xfrm>
            <a:off x="758309" y="474773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1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Team Members:</a:t>
            </a: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Afnan Anwar Khan - AXA230028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Bhavya 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Narendrabhai</a:t>
            </a: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Patel - BXP220032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Niranjan 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Arkadu</a:t>
            </a: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- NXA230011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Rohit Narayanan - RXN230020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ts val="1651"/>
              </a:lnSpc>
              <a:spcAft>
                <a:spcPts val="800"/>
              </a:spcAft>
            </a:pPr>
            <a:r>
              <a:rPr lang="en-US" sz="1800" b="0" i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Trung Nguyen - TBN140130 </a:t>
            </a:r>
            <a:endParaRPr lang="en-US" sz="16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>
              <a:lnSpc>
                <a:spcPts val="2700"/>
              </a:lnSpc>
              <a:buNone/>
            </a:pPr>
            <a:endParaRPr lang="en-US" sz="1700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019BEC21-1B03-F57A-56BC-15546358F92E}"/>
              </a:ext>
            </a:extLst>
          </p:cNvPr>
          <p:cNvSpPr/>
          <p:nvPr/>
        </p:nvSpPr>
        <p:spPr>
          <a:xfrm>
            <a:off x="758309" y="639449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64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8C479AB-8F73-4EC8-9078-BF7B576CC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F8273C3E-75BD-7520-155E-15E6AC3AA240}"/>
              </a:ext>
            </a:extLst>
          </p:cNvPr>
          <p:cNvSpPr/>
          <p:nvPr/>
        </p:nvSpPr>
        <p:spPr>
          <a:xfrm>
            <a:off x="6244709" y="63019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Comparison and Evaluation</a:t>
            </a:r>
            <a:endParaRPr lang="en-US" sz="445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3787C959-508E-1549-4AB7-314A95047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7824" y="2380536"/>
            <a:ext cx="541615" cy="541615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8156A29A-84A5-1BCC-C7D2-512AF4759418}"/>
              </a:ext>
            </a:extLst>
          </p:cNvPr>
          <p:cNvSpPr/>
          <p:nvPr/>
        </p:nvSpPr>
        <p:spPr>
          <a:xfrm>
            <a:off x="8307824" y="31387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Accuracy</a:t>
            </a:r>
            <a:endParaRPr lang="en-US" sz="220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31863D9F-D6C9-A47C-7416-13C9A486AFDC}"/>
              </a:ext>
            </a:extLst>
          </p:cNvPr>
          <p:cNvSpPr/>
          <p:nvPr/>
        </p:nvSpPr>
        <p:spPr>
          <a:xfrm>
            <a:off x="8307824" y="3630573"/>
            <a:ext cx="28510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>
                <a:solidFill>
                  <a:srgbClr val="272525"/>
                </a:solidFill>
                <a:latin typeface="Montserrat"/>
              </a:rPr>
              <a:t>99% in logistic regression; 90% in Random Forest</a:t>
            </a: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087FA18F-374F-F1AE-038E-040D9A5D5648}"/>
              </a:ext>
            </a:extLst>
          </p:cNvPr>
          <p:cNvSpPr/>
          <p:nvPr/>
        </p:nvSpPr>
        <p:spPr>
          <a:xfrm>
            <a:off x="10220801" y="3624858"/>
            <a:ext cx="36512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>
              <a:solidFill>
                <a:srgbClr val="272525"/>
              </a:solidFill>
              <a:latin typeface="Montserrat"/>
            </a:endParaRPr>
          </a:p>
        </p:txBody>
      </p:sp>
      <p:pic>
        <p:nvPicPr>
          <p:cNvPr id="14" name="Image 5" descr="preencoded.png">
            <a:extLst>
              <a:ext uri="{FF2B5EF4-FFF2-40B4-BE49-F238E27FC236}">
                <a16:creationId xmlns:a16="http://schemas.microsoft.com/office/drawing/2014/main" id="{99D96178-7BC1-F866-D9CA-471CB06D9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1966" y="5314950"/>
            <a:ext cx="541615" cy="541615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9D1AB13F-942F-9B62-4FA8-1CC509D16990}"/>
              </a:ext>
            </a:extLst>
          </p:cNvPr>
          <p:cNvSpPr/>
          <p:nvPr/>
        </p:nvSpPr>
        <p:spPr>
          <a:xfrm>
            <a:off x="8111966" y="60731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AUC-ROC</a:t>
            </a:r>
            <a:endParaRPr lang="en-US" sz="220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E4B3DDE0-3588-9689-9042-4B2B4AC2A803}"/>
              </a:ext>
            </a:extLst>
          </p:cNvPr>
          <p:cNvSpPr/>
          <p:nvPr/>
        </p:nvSpPr>
        <p:spPr>
          <a:xfrm>
            <a:off x="8111966" y="6559272"/>
            <a:ext cx="36512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 err="1">
                <a:solidFill>
                  <a:srgbClr val="27252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XGBoost</a:t>
            </a:r>
            <a:r>
              <a:rPr lang="en-US" sz="1700">
                <a:solidFill>
                  <a:srgbClr val="27252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led with 0.92 AUC. Best overall fraud detection performance.</a:t>
            </a:r>
            <a:endParaRPr lang="en-US" sz="1700">
              <a:latin typeface="Montserrat"/>
            </a:endParaRPr>
          </a:p>
        </p:txBody>
      </p:sp>
      <p:pic>
        <p:nvPicPr>
          <p:cNvPr id="17" name="Picture 16" descr="A graph of a logistic regression&#10;&#10;Description automatically generated">
            <a:extLst>
              <a:ext uri="{FF2B5EF4-FFF2-40B4-BE49-F238E27FC236}">
                <a16:creationId xmlns:a16="http://schemas.microsoft.com/office/drawing/2014/main" id="{F788832B-6494-DB3D-8E93-E60B0EFA5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19" y="2914650"/>
            <a:ext cx="5294961" cy="352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5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3EE58ED-2A58-13AA-789E-86B198BCA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748" y="2369701"/>
            <a:ext cx="4944785" cy="3490198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572177E-068B-2583-E482-9BE463BA3AEC}"/>
              </a:ext>
            </a:extLst>
          </p:cNvPr>
          <p:cNvSpPr/>
          <p:nvPr/>
        </p:nvSpPr>
        <p:spPr>
          <a:xfrm>
            <a:off x="758309" y="253757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445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C3567836-1448-6A3B-07FF-27A307B1B261}"/>
              </a:ext>
            </a:extLst>
          </p:cNvPr>
          <p:cNvSpPr/>
          <p:nvPr/>
        </p:nvSpPr>
        <p:spPr>
          <a:xfrm>
            <a:off x="758309" y="3818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3FA9A22-E38C-CC3B-E5DF-1D67E975D757}"/>
              </a:ext>
            </a:extLst>
          </p:cNvPr>
          <p:cNvSpPr/>
          <p:nvPr/>
        </p:nvSpPr>
        <p:spPr>
          <a:xfrm>
            <a:off x="941427" y="3891558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A474CC57-1DB9-620C-42F7-A7F14E526D14}"/>
              </a:ext>
            </a:extLst>
          </p:cNvPr>
          <p:cNvSpPr/>
          <p:nvPr/>
        </p:nvSpPr>
        <p:spPr>
          <a:xfrm>
            <a:off x="1462326" y="38189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Selection</a:t>
            </a:r>
            <a:endParaRPr lang="en-US" sz="220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AA302986-5D9B-B4FB-2539-B5D6710A80D8}"/>
              </a:ext>
            </a:extLst>
          </p:cNvPr>
          <p:cNvSpPr/>
          <p:nvPr/>
        </p:nvSpPr>
        <p:spPr>
          <a:xfrm>
            <a:off x="1462326" y="4305062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 err="1">
                <a:solidFill>
                  <a:srgbClr val="27252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XGBoost</a:t>
            </a:r>
            <a:r>
              <a:rPr lang="en-US" sz="1700">
                <a:solidFill>
                  <a:srgbClr val="27252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emerged as the top performer. Balanced high AUC score with good interpretability.</a:t>
            </a:r>
            <a:endParaRPr lang="en-US" sz="1700">
              <a:latin typeface="Montserrat"/>
            </a:endParaRP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CECA4123-FC3E-44C1-D9B3-0228D77E171C}"/>
              </a:ext>
            </a:extLst>
          </p:cNvPr>
          <p:cNvSpPr/>
          <p:nvPr/>
        </p:nvSpPr>
        <p:spPr>
          <a:xfrm>
            <a:off x="4680347" y="3818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453C12FC-97E5-AC8B-73E0-1ACFD8C7034E}"/>
              </a:ext>
            </a:extLst>
          </p:cNvPr>
          <p:cNvSpPr/>
          <p:nvPr/>
        </p:nvSpPr>
        <p:spPr>
          <a:xfrm>
            <a:off x="4828223" y="3891558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9DD6FD50-9454-490A-6613-0FD3A87C6125}"/>
              </a:ext>
            </a:extLst>
          </p:cNvPr>
          <p:cNvSpPr/>
          <p:nvPr/>
        </p:nvSpPr>
        <p:spPr>
          <a:xfrm>
            <a:off x="5384363" y="38189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Limitations</a:t>
            </a:r>
            <a:endParaRPr lang="en-US" sz="220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B42D97C8-4CF3-93C2-BA67-C9AC9004CF74}"/>
              </a:ext>
            </a:extLst>
          </p:cNvPr>
          <p:cNvSpPr/>
          <p:nvPr/>
        </p:nvSpPr>
        <p:spPr>
          <a:xfrm>
            <a:off x="5384363" y="4305062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struggles with new fraud patterns. Continuous retraining and monitoring are essential.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745274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18339A4-8221-1B0A-C1AA-53CB3EAB2864}"/>
              </a:ext>
            </a:extLst>
          </p:cNvPr>
          <p:cNvSpPr/>
          <p:nvPr/>
        </p:nvSpPr>
        <p:spPr>
          <a:xfrm>
            <a:off x="758309" y="253757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4500" b="1" dirty="0">
                <a:solidFill>
                  <a:srgbClr val="7068F4"/>
                </a:solidFill>
                <a:ea typeface="+mn-lt"/>
                <a:cs typeface="+mn-lt"/>
              </a:rPr>
              <a:t>Future Works</a:t>
            </a:r>
            <a:endParaRPr lang="en-US" sz="4500" dirty="0">
              <a:ea typeface="+mn-lt"/>
              <a:cs typeface="+mn-lt"/>
            </a:endParaRPr>
          </a:p>
          <a:p>
            <a:pPr marL="0" indent="0">
              <a:lnSpc>
                <a:spcPts val="5600"/>
              </a:lnSpc>
              <a:buNone/>
            </a:pPr>
            <a:endParaRPr lang="en-US" sz="4800" dirty="0">
              <a:cs typeface="Calibri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95D8CA38-DA85-E817-950D-C7245903FD80}"/>
              </a:ext>
            </a:extLst>
          </p:cNvPr>
          <p:cNvSpPr/>
          <p:nvPr/>
        </p:nvSpPr>
        <p:spPr>
          <a:xfrm>
            <a:off x="758309" y="3818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B1873E5-2074-2E22-C313-5381FE417557}"/>
              </a:ext>
            </a:extLst>
          </p:cNvPr>
          <p:cNvSpPr/>
          <p:nvPr/>
        </p:nvSpPr>
        <p:spPr>
          <a:xfrm>
            <a:off x="941427" y="3891558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B1A850C3-322F-6114-4E77-77549685C568}"/>
              </a:ext>
            </a:extLst>
          </p:cNvPr>
          <p:cNvSpPr/>
          <p:nvPr/>
        </p:nvSpPr>
        <p:spPr>
          <a:xfrm>
            <a:off x="1462326" y="4305062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00"/>
              <a:t>compare models using other tuning methods like random search and </a:t>
            </a:r>
            <a:r>
              <a:rPr lang="en-US" sz="1600" err="1"/>
              <a:t>bayesian</a:t>
            </a:r>
            <a:r>
              <a:rPr lang="en-US" sz="1600"/>
              <a:t> </a:t>
            </a:r>
            <a:r>
              <a:rPr lang="en-US" sz="1600" err="1"/>
              <a:t>optimisation</a:t>
            </a:r>
            <a:endParaRPr lang="en-US" sz="1700">
              <a:latin typeface="Montserrat"/>
            </a:endParaRP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0E95C48C-1D14-6A1A-6289-3281B5BF9E8B}"/>
              </a:ext>
            </a:extLst>
          </p:cNvPr>
          <p:cNvSpPr/>
          <p:nvPr/>
        </p:nvSpPr>
        <p:spPr>
          <a:xfrm>
            <a:off x="4680347" y="3818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80A56AB-3009-3009-670A-654310B542C4}"/>
              </a:ext>
            </a:extLst>
          </p:cNvPr>
          <p:cNvSpPr/>
          <p:nvPr/>
        </p:nvSpPr>
        <p:spPr>
          <a:xfrm>
            <a:off x="4828223" y="3891558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9C549305-57D2-4F5C-28CD-5BC653A5ABEB}"/>
              </a:ext>
            </a:extLst>
          </p:cNvPr>
          <p:cNvSpPr/>
          <p:nvPr/>
        </p:nvSpPr>
        <p:spPr>
          <a:xfrm>
            <a:off x="5384363" y="38189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220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0D78340F-2DA0-0B93-5E76-4BD565A51788}"/>
              </a:ext>
            </a:extLst>
          </p:cNvPr>
          <p:cNvSpPr/>
          <p:nvPr/>
        </p:nvSpPr>
        <p:spPr>
          <a:xfrm>
            <a:off x="5384363" y="4233625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00"/>
              <a:t>using advanced models like neural </a:t>
            </a:r>
            <a:r>
              <a:rPr lang="en-US" sz="1600" err="1"/>
              <a:t>netwoks</a:t>
            </a:r>
            <a:r>
              <a:rPr lang="en-US" sz="1600"/>
              <a:t> or ensemble (stacking/voting)</a:t>
            </a:r>
            <a:endParaRPr lang="en-US" sz="1700"/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72587DFF-CEB7-7D79-2CAA-10886378CD32}"/>
              </a:ext>
            </a:extLst>
          </p:cNvPr>
          <p:cNvSpPr/>
          <p:nvPr/>
        </p:nvSpPr>
        <p:spPr>
          <a:xfrm>
            <a:off x="8388965" y="379790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 lIns="91440" tIns="45720" rIns="91440" bIns="45720" anchor="t"/>
          <a:lstStyle/>
          <a:p>
            <a:pPr algn="ctr"/>
            <a:r>
              <a:rPr lang="en-US" sz="2700" b="1" dirty="0">
                <a:solidFill>
                  <a:srgbClr val="272525"/>
                </a:solidFill>
                <a:ea typeface="+mn-lt"/>
                <a:cs typeface="+mn-lt"/>
              </a:rPr>
              <a:t>3</a:t>
            </a:r>
            <a:endParaRPr lang="en-US" sz="2700" dirty="0">
              <a:cs typeface="Calibri"/>
            </a:endParaRPr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667FC7D5-FDD0-CDA9-C5F5-CF51DA07405F}"/>
              </a:ext>
            </a:extLst>
          </p:cNvPr>
          <p:cNvSpPr/>
          <p:nvPr/>
        </p:nvSpPr>
        <p:spPr>
          <a:xfrm>
            <a:off x="9457599" y="4233625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700" dirty="0">
                <a:solidFill>
                  <a:srgbClr val="272525"/>
                </a:solidFill>
                <a:latin typeface="Montserrat"/>
              </a:rPr>
              <a:t>Feature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67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4748" y="2466499"/>
            <a:ext cx="4944904" cy="329660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472089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Credit Card Fraud Detection: A Machine Learning Approach</a:t>
            </a:r>
            <a:endParaRPr lang="en-US" sz="6150"/>
          </a:p>
        </p:txBody>
      </p:sp>
      <p:sp>
        <p:nvSpPr>
          <p:cNvPr id="5" name="Text 1"/>
          <p:cNvSpPr/>
          <p:nvPr/>
        </p:nvSpPr>
        <p:spPr>
          <a:xfrm>
            <a:off x="1073500" y="4844718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a machine learning project for detecting credit card fraud. We'll examine data analysis, model selection, and evaluation techniques to combat financial crime effectively.</a:t>
            </a:r>
            <a:endParaRPr lang="en-US" sz="1700"/>
          </a:p>
        </p:txBody>
      </p:sp>
      <p:sp>
        <p:nvSpPr>
          <p:cNvPr id="6" name="Shape 2"/>
          <p:cNvSpPr/>
          <p:nvPr/>
        </p:nvSpPr>
        <p:spPr>
          <a:xfrm>
            <a:off x="758309" y="639449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F71C431E-5E41-1E1D-9F99-08E57FF2C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D2FCC6AC-0942-97E1-F445-1DA5DFA6D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850" y="270748"/>
            <a:ext cx="2166699" cy="2166699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B212F389-2DC3-14D8-FEF7-E8AAFEA39292}"/>
              </a:ext>
            </a:extLst>
          </p:cNvPr>
          <p:cNvSpPr/>
          <p:nvPr/>
        </p:nvSpPr>
        <p:spPr>
          <a:xfrm>
            <a:off x="758309" y="3891677"/>
            <a:ext cx="727638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Motivation and Project Focus</a:t>
            </a:r>
            <a:endParaRPr lang="en-US" sz="4450"/>
          </a:p>
        </p:txBody>
      </p:sp>
      <p:sp>
        <p:nvSpPr>
          <p:cNvPr id="8" name="Shape 1">
            <a:extLst>
              <a:ext uri="{FF2B5EF4-FFF2-40B4-BE49-F238E27FC236}">
                <a16:creationId xmlns:a16="http://schemas.microsoft.com/office/drawing/2014/main" id="{D1D5A009-D9F2-DBB5-3A86-3CCD05D8E451}"/>
              </a:ext>
            </a:extLst>
          </p:cNvPr>
          <p:cNvSpPr/>
          <p:nvPr/>
        </p:nvSpPr>
        <p:spPr>
          <a:xfrm>
            <a:off x="758309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22F1852C-A22D-1BD1-F126-2D5956D7901D}"/>
              </a:ext>
            </a:extLst>
          </p:cNvPr>
          <p:cNvSpPr/>
          <p:nvPr/>
        </p:nvSpPr>
        <p:spPr>
          <a:xfrm>
            <a:off x="941427" y="5245656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99EEB7CA-E4CB-0309-F4D0-99D3F1FFE7AE}"/>
              </a:ext>
            </a:extLst>
          </p:cNvPr>
          <p:cNvSpPr/>
          <p:nvPr/>
        </p:nvSpPr>
        <p:spPr>
          <a:xfrm>
            <a:off x="1462326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Financial Impact</a:t>
            </a:r>
            <a:endParaRPr lang="en-US" sz="220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9728FD76-1FDA-960F-5490-DACA321F1DC8}"/>
              </a:ext>
            </a:extLst>
          </p:cNvPr>
          <p:cNvSpPr/>
          <p:nvPr/>
        </p:nvSpPr>
        <p:spPr>
          <a:xfrm>
            <a:off x="2166342" y="6005870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Credit card fraud costs billions annually. Machine learning offers a powerful solution for real-time detection.</a:t>
            </a:r>
            <a:endParaRPr lang="en-US" sz="1700"/>
          </a:p>
        </p:txBody>
      </p:sp>
      <p:sp>
        <p:nvSpPr>
          <p:cNvPr id="13" name="Shape 5">
            <a:extLst>
              <a:ext uri="{FF2B5EF4-FFF2-40B4-BE49-F238E27FC236}">
                <a16:creationId xmlns:a16="http://schemas.microsoft.com/office/drawing/2014/main" id="{7054F90F-DDF7-9E5C-AAF3-C7BB90342D37}"/>
              </a:ext>
            </a:extLst>
          </p:cNvPr>
          <p:cNvSpPr/>
          <p:nvPr/>
        </p:nvSpPr>
        <p:spPr>
          <a:xfrm>
            <a:off x="5201722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A23FF69C-99D3-97B3-AC9C-5FFCCB020EDC}"/>
              </a:ext>
            </a:extLst>
          </p:cNvPr>
          <p:cNvSpPr/>
          <p:nvPr/>
        </p:nvSpPr>
        <p:spPr>
          <a:xfrm>
            <a:off x="5349597" y="5245656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/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E95839ED-EEC2-CEB0-A26B-F6D00262ECE7}"/>
              </a:ext>
            </a:extLst>
          </p:cNvPr>
          <p:cNvSpPr/>
          <p:nvPr/>
        </p:nvSpPr>
        <p:spPr>
          <a:xfrm>
            <a:off x="5905738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Consumer Trust</a:t>
            </a:r>
            <a:endParaRPr lang="en-US" sz="220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F7D7730D-AB3D-ED91-A1BD-337B7676D7D9}"/>
              </a:ext>
            </a:extLst>
          </p:cNvPr>
          <p:cNvSpPr/>
          <p:nvPr/>
        </p:nvSpPr>
        <p:spPr>
          <a:xfrm>
            <a:off x="5905738" y="5659160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Effective fraud prevention enhances customer confidence in digital payment systems. This drives e-commerce growth.</a:t>
            </a:r>
            <a:endParaRPr lang="en-US" sz="1700"/>
          </a:p>
        </p:txBody>
      </p:sp>
      <p:sp>
        <p:nvSpPr>
          <p:cNvPr id="18" name="Shape 9">
            <a:extLst>
              <a:ext uri="{FF2B5EF4-FFF2-40B4-BE49-F238E27FC236}">
                <a16:creationId xmlns:a16="http://schemas.microsoft.com/office/drawing/2014/main" id="{91348D41-5D43-BA15-7110-2C6C86B669F7}"/>
              </a:ext>
            </a:extLst>
          </p:cNvPr>
          <p:cNvSpPr/>
          <p:nvPr/>
        </p:nvSpPr>
        <p:spPr>
          <a:xfrm>
            <a:off x="9645134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CEE3FFCB-FB39-B4B3-1361-A16B86709288}"/>
              </a:ext>
            </a:extLst>
          </p:cNvPr>
          <p:cNvSpPr/>
          <p:nvPr/>
        </p:nvSpPr>
        <p:spPr>
          <a:xfrm>
            <a:off x="9796463" y="5245656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/>
          </a:p>
        </p:txBody>
      </p:sp>
      <p:sp>
        <p:nvSpPr>
          <p:cNvPr id="20" name="Text 11">
            <a:extLst>
              <a:ext uri="{FF2B5EF4-FFF2-40B4-BE49-F238E27FC236}">
                <a16:creationId xmlns:a16="http://schemas.microsoft.com/office/drawing/2014/main" id="{386D8F47-AD31-FD1E-F5AE-0B2C823A76BD}"/>
              </a:ext>
            </a:extLst>
          </p:cNvPr>
          <p:cNvSpPr/>
          <p:nvPr/>
        </p:nvSpPr>
        <p:spPr>
          <a:xfrm>
            <a:off x="10349151" y="5173028"/>
            <a:ext cx="30553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Technological Challenge</a:t>
            </a:r>
            <a:endParaRPr lang="en-US" sz="2200"/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D4D78D0A-59E1-F506-B9D6-3EA044C652CB}"/>
              </a:ext>
            </a:extLst>
          </p:cNvPr>
          <p:cNvSpPr/>
          <p:nvPr/>
        </p:nvSpPr>
        <p:spPr>
          <a:xfrm>
            <a:off x="10349151" y="5659160"/>
            <a:ext cx="352282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Fraudsters constantly evolve tactics. Advanced ML models are crucial for staying ahead.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65133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14366AE-585C-75DD-570E-5F104DE51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87BA5C0E-3B2D-EB1F-A247-01FD0D6CB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69" y="2722840"/>
            <a:ext cx="4985861" cy="278380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E2C50F5A-3C8B-7973-EA59-1A9D0300F1E2}"/>
              </a:ext>
            </a:extLst>
          </p:cNvPr>
          <p:cNvSpPr/>
          <p:nvPr/>
        </p:nvSpPr>
        <p:spPr>
          <a:xfrm>
            <a:off x="6186964" y="871418"/>
            <a:ext cx="7742873" cy="1316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Introduction and Preprocessing</a:t>
            </a:r>
            <a:endParaRPr lang="en-US" sz="410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A583D048-E4C2-AC6E-9475-81D96DAB5269}"/>
              </a:ext>
            </a:extLst>
          </p:cNvPr>
          <p:cNvSpPr/>
          <p:nvPr/>
        </p:nvSpPr>
        <p:spPr>
          <a:xfrm>
            <a:off x="6475690" y="2488406"/>
            <a:ext cx="22860" cy="4869775"/>
          </a:xfrm>
          <a:prstGeom prst="roundRect">
            <a:avLst>
              <a:gd name="adj" fmla="val 78806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C2472A0A-769A-922E-C147-076CE7CFCE8C}"/>
              </a:ext>
            </a:extLst>
          </p:cNvPr>
          <p:cNvSpPr/>
          <p:nvPr/>
        </p:nvSpPr>
        <p:spPr>
          <a:xfrm>
            <a:off x="6689408" y="2927271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662AE0F3-3D8D-9F16-3A35-3243356707BE}"/>
              </a:ext>
            </a:extLst>
          </p:cNvPr>
          <p:cNvSpPr/>
          <p:nvPr/>
        </p:nvSpPr>
        <p:spPr>
          <a:xfrm>
            <a:off x="6261973" y="2713553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D2868A61-3E3A-5F4B-182B-1C8540E58956}"/>
              </a:ext>
            </a:extLst>
          </p:cNvPr>
          <p:cNvSpPr/>
          <p:nvPr/>
        </p:nvSpPr>
        <p:spPr>
          <a:xfrm>
            <a:off x="6431161" y="2780586"/>
            <a:ext cx="111919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0F9CEDF2-0781-644C-6465-132EC041FB9B}"/>
              </a:ext>
            </a:extLst>
          </p:cNvPr>
          <p:cNvSpPr/>
          <p:nvPr/>
        </p:nvSpPr>
        <p:spPr>
          <a:xfrm>
            <a:off x="7587972" y="2688550"/>
            <a:ext cx="26336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Source</a:t>
            </a:r>
            <a:endParaRPr lang="en-US" sz="205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C9078938-3FB3-F8E5-FCF1-BFE66865F5E0}"/>
              </a:ext>
            </a:extLst>
          </p:cNvPr>
          <p:cNvSpPr/>
          <p:nvPr/>
        </p:nvSpPr>
        <p:spPr>
          <a:xfrm>
            <a:off x="7587972" y="3137773"/>
            <a:ext cx="6341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Obtained credit card transaction data from Kaggle. Contains x No. of transactions.</a:t>
            </a:r>
            <a:endParaRPr lang="en-US" sz="155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7B9157EC-719E-79EC-95B5-2957B33EA394}"/>
              </a:ext>
            </a:extLst>
          </p:cNvPr>
          <p:cNvSpPr/>
          <p:nvPr/>
        </p:nvSpPr>
        <p:spPr>
          <a:xfrm>
            <a:off x="6689408" y="4617244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F81DADB4-A750-5E00-E316-094042D59DE7}"/>
              </a:ext>
            </a:extLst>
          </p:cNvPr>
          <p:cNvSpPr/>
          <p:nvPr/>
        </p:nvSpPr>
        <p:spPr>
          <a:xfrm>
            <a:off x="6261973" y="4403527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798CAB0E-B42A-7942-B5E4-A67B23029DF2}"/>
              </a:ext>
            </a:extLst>
          </p:cNvPr>
          <p:cNvSpPr/>
          <p:nvPr/>
        </p:nvSpPr>
        <p:spPr>
          <a:xfrm>
            <a:off x="6398538" y="4470559"/>
            <a:ext cx="17704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5E3BCA81-DC54-3413-DAC8-79C5A98A2B5B}"/>
              </a:ext>
            </a:extLst>
          </p:cNvPr>
          <p:cNvSpPr/>
          <p:nvPr/>
        </p:nvSpPr>
        <p:spPr>
          <a:xfrm>
            <a:off x="7587972" y="4378523"/>
            <a:ext cx="26336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Cleaning</a:t>
            </a:r>
            <a:endParaRPr lang="en-US" sz="2050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2EA7AED3-574B-3B0A-B305-3D5CC6EDCD40}"/>
              </a:ext>
            </a:extLst>
          </p:cNvPr>
          <p:cNvSpPr/>
          <p:nvPr/>
        </p:nvSpPr>
        <p:spPr>
          <a:xfrm>
            <a:off x="7587972" y="4827746"/>
            <a:ext cx="6341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Removed duplicates and standardized formats. Handled missing values through imputation techniques.</a:t>
            </a:r>
            <a:endParaRPr lang="en-US" sz="155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774C33EE-41AF-BCC6-56E2-62F382ACAB52}"/>
              </a:ext>
            </a:extLst>
          </p:cNvPr>
          <p:cNvSpPr/>
          <p:nvPr/>
        </p:nvSpPr>
        <p:spPr>
          <a:xfrm>
            <a:off x="6689408" y="6307217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>
            <a:extLst>
              <a:ext uri="{FF2B5EF4-FFF2-40B4-BE49-F238E27FC236}">
                <a16:creationId xmlns:a16="http://schemas.microsoft.com/office/drawing/2014/main" id="{6F8BD159-4FFD-55E1-8D27-A8C548EE768E}"/>
              </a:ext>
            </a:extLst>
          </p:cNvPr>
          <p:cNvSpPr/>
          <p:nvPr/>
        </p:nvSpPr>
        <p:spPr>
          <a:xfrm>
            <a:off x="6261973" y="6093500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Text 14">
            <a:extLst>
              <a:ext uri="{FF2B5EF4-FFF2-40B4-BE49-F238E27FC236}">
                <a16:creationId xmlns:a16="http://schemas.microsoft.com/office/drawing/2014/main" id="{F4DF5776-E413-3EF9-2C88-ACC8209D782F}"/>
              </a:ext>
            </a:extLst>
          </p:cNvPr>
          <p:cNvSpPr/>
          <p:nvPr/>
        </p:nvSpPr>
        <p:spPr>
          <a:xfrm>
            <a:off x="6401753" y="6160532"/>
            <a:ext cx="17073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/>
          </a:p>
        </p:txBody>
      </p:sp>
      <p:sp>
        <p:nvSpPr>
          <p:cNvPr id="19" name="Text 15">
            <a:extLst>
              <a:ext uri="{FF2B5EF4-FFF2-40B4-BE49-F238E27FC236}">
                <a16:creationId xmlns:a16="http://schemas.microsoft.com/office/drawing/2014/main" id="{E85110A2-4008-EE11-6711-2244F4E1AB0B}"/>
              </a:ext>
            </a:extLst>
          </p:cNvPr>
          <p:cNvSpPr/>
          <p:nvPr/>
        </p:nvSpPr>
        <p:spPr>
          <a:xfrm>
            <a:off x="7587972" y="6068497"/>
            <a:ext cx="26336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2050"/>
          </a:p>
        </p:txBody>
      </p:sp>
      <p:sp>
        <p:nvSpPr>
          <p:cNvPr id="20" name="Text 16">
            <a:extLst>
              <a:ext uri="{FF2B5EF4-FFF2-40B4-BE49-F238E27FC236}">
                <a16:creationId xmlns:a16="http://schemas.microsoft.com/office/drawing/2014/main" id="{4D8B5CC1-D384-8E77-2E43-B3600E3302AA}"/>
              </a:ext>
            </a:extLst>
          </p:cNvPr>
          <p:cNvSpPr/>
          <p:nvPr/>
        </p:nvSpPr>
        <p:spPr>
          <a:xfrm>
            <a:off x="7587972" y="6517719"/>
            <a:ext cx="6341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new features like transaction frequency and amount deviation. Enhanced model's ability to detect anomalies.</a:t>
            </a:r>
            <a:endParaRPr lang="en-US" sz="1550"/>
          </a:p>
        </p:txBody>
      </p:sp>
    </p:spTree>
    <p:extLst>
      <p:ext uri="{BB962C8B-B14F-4D97-AF65-F5344CB8AC3E}">
        <p14:creationId xmlns:p14="http://schemas.microsoft.com/office/powerpoint/2010/main" val="430579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8F3F3FA-A93D-8FAF-6B0E-E15EAB86DAF1}"/>
              </a:ext>
            </a:extLst>
          </p:cNvPr>
          <p:cNvSpPr/>
          <p:nvPr/>
        </p:nvSpPr>
        <p:spPr>
          <a:xfrm>
            <a:off x="758309" y="2410420"/>
            <a:ext cx="803743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 (EDA)</a:t>
            </a:r>
            <a:endParaRPr lang="en-US" sz="445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E5F2D41-5F6A-6E61-C202-8D839199DC93}"/>
              </a:ext>
            </a:extLst>
          </p:cNvPr>
          <p:cNvSpPr/>
          <p:nvPr/>
        </p:nvSpPr>
        <p:spPr>
          <a:xfrm>
            <a:off x="758309" y="3664625"/>
            <a:ext cx="30578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Transaction Distribution</a:t>
            </a:r>
            <a:endParaRPr lang="en-US" sz="220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83F67C5-48E9-0EA4-BB05-0F8BCA2656BB}"/>
              </a:ext>
            </a:extLst>
          </p:cNvPr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Analyzed transaction amounts and time patterns. Found most fraudulent transactions occur at night.</a:t>
            </a:r>
            <a:endParaRPr lang="en-US" sz="170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B73CFCF-35AF-790A-CDD5-72D2F8B9A444}"/>
              </a:ext>
            </a:extLst>
          </p:cNvPr>
          <p:cNvSpPr/>
          <p:nvPr/>
        </p:nvSpPr>
        <p:spPr>
          <a:xfrm>
            <a:off x="7315200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Correlations</a:t>
            </a:r>
            <a:endParaRPr lang="en-US" sz="220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896B6D72-0B31-7D84-095B-74878207DADC}"/>
              </a:ext>
            </a:extLst>
          </p:cNvPr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Identified strong correlations between certain features and fraud likelihood. Time and amount were key.</a:t>
            </a:r>
            <a:endParaRPr lang="en-US" sz="170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4CB1827-00C2-229B-E2B0-C0695ED8BA06}"/>
              </a:ext>
            </a:extLst>
          </p:cNvPr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Class Imbalance</a:t>
            </a:r>
            <a:endParaRPr lang="en-US" sz="220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AC8F0AD7-E4CF-24A1-DC08-EB7291DCFA32}"/>
              </a:ext>
            </a:extLst>
          </p:cNvPr>
          <p:cNvSpPr/>
          <p:nvPr/>
        </p:nvSpPr>
        <p:spPr>
          <a:xfrm>
            <a:off x="9867543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x% of transactions were fraudulent. This posed a significant challenge for model training.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820551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B5ECCBE-50D0-62E5-D389-2E8533179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59023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8971115A-744F-A0CD-BE7B-C7B232D47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265867"/>
            <a:ext cx="3302318" cy="212729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E34DB28C-F1C9-02D7-8E70-3F1C36D5E5FB}"/>
              </a:ext>
            </a:extLst>
          </p:cNvPr>
          <p:cNvSpPr/>
          <p:nvPr/>
        </p:nvSpPr>
        <p:spPr>
          <a:xfrm>
            <a:off x="744498" y="3245168"/>
            <a:ext cx="6757988" cy="699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Addressing Data Imbalance</a:t>
            </a:r>
            <a:endParaRPr lang="en-US" sz="440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E49902E1-E0A7-A8DA-A6B8-13BC4C7E91D8}"/>
              </a:ext>
            </a:extLst>
          </p:cNvPr>
          <p:cNvSpPr/>
          <p:nvPr/>
        </p:nvSpPr>
        <p:spPr>
          <a:xfrm>
            <a:off x="744498" y="4263866"/>
            <a:ext cx="6464379" cy="158341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37CB4167-37CB-509C-7781-FD33B4F10884}"/>
              </a:ext>
            </a:extLst>
          </p:cNvPr>
          <p:cNvSpPr/>
          <p:nvPr/>
        </p:nvSpPr>
        <p:spPr>
          <a:xfrm>
            <a:off x="957143" y="4476512"/>
            <a:ext cx="2798921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Random Oversampling</a:t>
            </a:r>
            <a:endParaRPr lang="en-US" sz="220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5B3547A-0840-543C-978A-56724EF8BCDD}"/>
              </a:ext>
            </a:extLst>
          </p:cNvPr>
          <p:cNvSpPr/>
          <p:nvPr/>
        </p:nvSpPr>
        <p:spPr>
          <a:xfrm>
            <a:off x="957143" y="4953833"/>
            <a:ext cx="603908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Duplicated minority class samples to balance the dataset. Simple but risked overfitting.</a:t>
            </a:r>
            <a:endParaRPr lang="en-US" sz="1650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C82E98CF-CD13-CECA-7398-D60E4350EDC9}"/>
              </a:ext>
            </a:extLst>
          </p:cNvPr>
          <p:cNvSpPr/>
          <p:nvPr/>
        </p:nvSpPr>
        <p:spPr>
          <a:xfrm>
            <a:off x="7421523" y="4263866"/>
            <a:ext cx="6464379" cy="158341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D9E12CDF-959D-AB80-B2B3-9EF4CF2D1DAC}"/>
              </a:ext>
            </a:extLst>
          </p:cNvPr>
          <p:cNvSpPr/>
          <p:nvPr/>
        </p:nvSpPr>
        <p:spPr>
          <a:xfrm>
            <a:off x="7634168" y="4476512"/>
            <a:ext cx="2798921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SMOTE</a:t>
            </a:r>
            <a:endParaRPr lang="en-US" sz="220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8ABED337-CA1D-BDF5-18C7-2E38346E5AC5}"/>
              </a:ext>
            </a:extLst>
          </p:cNvPr>
          <p:cNvSpPr/>
          <p:nvPr/>
        </p:nvSpPr>
        <p:spPr>
          <a:xfrm>
            <a:off x="7634168" y="4953833"/>
            <a:ext cx="603908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Generated synthetic samples of the minority class. Improved model generalization on new fraud cases.</a:t>
            </a:r>
            <a:endParaRPr lang="en-US" sz="165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2C3B43D5-5AFF-6C8D-50EB-FE4C4E0F07EA}"/>
              </a:ext>
            </a:extLst>
          </p:cNvPr>
          <p:cNvSpPr/>
          <p:nvPr/>
        </p:nvSpPr>
        <p:spPr>
          <a:xfrm>
            <a:off x="744498" y="6059924"/>
            <a:ext cx="6464379" cy="158341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5A716A0A-950F-C663-0E9C-207088CFF116}"/>
              </a:ext>
            </a:extLst>
          </p:cNvPr>
          <p:cNvSpPr/>
          <p:nvPr/>
        </p:nvSpPr>
        <p:spPr>
          <a:xfrm>
            <a:off x="957143" y="6272570"/>
            <a:ext cx="2798921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Undersampling</a:t>
            </a:r>
            <a:endParaRPr lang="en-US" sz="2200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41AA0D9E-5CBB-5FDE-93E9-E9909EAA6CB1}"/>
              </a:ext>
            </a:extLst>
          </p:cNvPr>
          <p:cNvSpPr/>
          <p:nvPr/>
        </p:nvSpPr>
        <p:spPr>
          <a:xfrm>
            <a:off x="957143" y="6749891"/>
            <a:ext cx="603908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majority class samples. Faster training but risked losing important information.</a:t>
            </a:r>
            <a:endParaRPr lang="en-US" sz="1650"/>
          </a:p>
        </p:txBody>
      </p:sp>
    </p:spTree>
    <p:extLst>
      <p:ext uri="{BB962C8B-B14F-4D97-AF65-F5344CB8AC3E}">
        <p14:creationId xmlns:p14="http://schemas.microsoft.com/office/powerpoint/2010/main" val="2995541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training set&#10;&#10;Description automatically generated">
            <a:extLst>
              <a:ext uri="{FF2B5EF4-FFF2-40B4-BE49-F238E27FC236}">
                <a16:creationId xmlns:a16="http://schemas.microsoft.com/office/drawing/2014/main" id="{2E6D3F74-086B-69E9-8767-7B66DD905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38" y="314863"/>
            <a:ext cx="6862313" cy="37999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B51D8B-7D5E-B3B9-1C69-41CF86372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395" y="4405942"/>
            <a:ext cx="6827808" cy="3817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BA1FEB-CD29-4C40-2F06-B0C5BDF6C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237" y="265263"/>
            <a:ext cx="7293633" cy="376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13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D604646-936B-822E-29D5-095EF615D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28F6ABFC-EECB-8070-D6B4-DBC2EA1C3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4748" y="1642348"/>
            <a:ext cx="4944904" cy="4944904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01DB19F5-C710-F0C1-C5BE-C7B08125E315}"/>
              </a:ext>
            </a:extLst>
          </p:cNvPr>
          <p:cNvSpPr/>
          <p:nvPr/>
        </p:nvSpPr>
        <p:spPr>
          <a:xfrm>
            <a:off x="758309" y="1651397"/>
            <a:ext cx="722054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Selection and Training</a:t>
            </a:r>
            <a:endParaRPr lang="en-US" sz="4450"/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873B9F1F-667A-B600-710A-F06BA2D067C1}"/>
              </a:ext>
            </a:extLst>
          </p:cNvPr>
          <p:cNvSpPr/>
          <p:nvPr/>
        </p:nvSpPr>
        <p:spPr>
          <a:xfrm>
            <a:off x="758309" y="2689027"/>
            <a:ext cx="7627382" cy="3889058"/>
          </a:xfrm>
          <a:prstGeom prst="roundRect">
            <a:avLst>
              <a:gd name="adj" fmla="val 50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D0004D9B-E847-6D11-E62C-26C0B5CDA76F}"/>
              </a:ext>
            </a:extLst>
          </p:cNvPr>
          <p:cNvSpPr/>
          <p:nvPr/>
        </p:nvSpPr>
        <p:spPr>
          <a:xfrm>
            <a:off x="765929" y="2696647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F785F7A2-C9B7-FB5D-6A56-F4A5B9B839D0}"/>
              </a:ext>
            </a:extLst>
          </p:cNvPr>
          <p:cNvSpPr/>
          <p:nvPr/>
        </p:nvSpPr>
        <p:spPr>
          <a:xfrm>
            <a:off x="983575" y="2834164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</a:t>
            </a:r>
            <a:endParaRPr lang="en-US" sz="170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5B6ECEC2-8B3D-995B-072F-079D4C14957A}"/>
              </a:ext>
            </a:extLst>
          </p:cNvPr>
          <p:cNvSpPr/>
          <p:nvPr/>
        </p:nvSpPr>
        <p:spPr>
          <a:xfrm>
            <a:off x="3524131" y="2834164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Strengths</a:t>
            </a:r>
            <a:endParaRPr lang="en-US" sz="170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A5CF0472-1BE1-11A9-2983-12E7C17F4A8C}"/>
              </a:ext>
            </a:extLst>
          </p:cNvPr>
          <p:cNvSpPr/>
          <p:nvPr/>
        </p:nvSpPr>
        <p:spPr>
          <a:xfrm>
            <a:off x="6060877" y="2834164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Weaknesses</a:t>
            </a:r>
            <a:endParaRPr lang="en-US" sz="1700"/>
          </a:p>
        </p:txBody>
      </p:sp>
      <p:sp>
        <p:nvSpPr>
          <p:cNvPr id="10" name="Shape 6">
            <a:extLst>
              <a:ext uri="{FF2B5EF4-FFF2-40B4-BE49-F238E27FC236}">
                <a16:creationId xmlns:a16="http://schemas.microsoft.com/office/drawing/2014/main" id="{AD8607C4-85DF-9961-F720-E45D2A5E5CF7}"/>
              </a:ext>
            </a:extLst>
          </p:cNvPr>
          <p:cNvSpPr/>
          <p:nvPr/>
        </p:nvSpPr>
        <p:spPr>
          <a:xfrm>
            <a:off x="765929" y="3318391"/>
            <a:ext cx="7611308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6E53B0F1-7A1D-3E44-24C8-685027E1AFCD}"/>
              </a:ext>
            </a:extLst>
          </p:cNvPr>
          <p:cNvSpPr/>
          <p:nvPr/>
        </p:nvSpPr>
        <p:spPr>
          <a:xfrm>
            <a:off x="983575" y="3455908"/>
            <a:ext cx="20997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Logistic Regression</a:t>
            </a:r>
            <a:endParaRPr lang="en-US" sz="1700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148E4EA2-9773-1B50-5654-4283B9A6B174}"/>
              </a:ext>
            </a:extLst>
          </p:cNvPr>
          <p:cNvSpPr/>
          <p:nvPr/>
        </p:nvSpPr>
        <p:spPr>
          <a:xfrm>
            <a:off x="3524131" y="3455908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Interpretable, fast</a:t>
            </a:r>
            <a:endParaRPr lang="en-US" sz="1700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A9E485F1-F653-CF66-601D-3E23FFB19062}"/>
              </a:ext>
            </a:extLst>
          </p:cNvPr>
          <p:cNvSpPr/>
          <p:nvPr/>
        </p:nvSpPr>
        <p:spPr>
          <a:xfrm>
            <a:off x="6060877" y="3455908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Limited complexity</a:t>
            </a:r>
            <a:endParaRPr lang="en-US" sz="1700"/>
          </a:p>
        </p:txBody>
      </p:sp>
      <p:sp>
        <p:nvSpPr>
          <p:cNvPr id="14" name="Shape 10">
            <a:extLst>
              <a:ext uri="{FF2B5EF4-FFF2-40B4-BE49-F238E27FC236}">
                <a16:creationId xmlns:a16="http://schemas.microsoft.com/office/drawing/2014/main" id="{89EF53C7-36EF-1EDB-2EEA-7C3AB8521B3F}"/>
              </a:ext>
            </a:extLst>
          </p:cNvPr>
          <p:cNvSpPr/>
          <p:nvPr/>
        </p:nvSpPr>
        <p:spPr>
          <a:xfrm>
            <a:off x="2594729" y="4303157"/>
            <a:ext cx="7611308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9249C218-C084-F5EF-6A41-3EBEEFE6E4BA}"/>
              </a:ext>
            </a:extLst>
          </p:cNvPr>
          <p:cNvSpPr/>
          <p:nvPr/>
        </p:nvSpPr>
        <p:spPr>
          <a:xfrm>
            <a:off x="983575" y="4424363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</a:t>
            </a:r>
            <a:endParaRPr lang="en-US" sz="1700"/>
          </a:p>
        </p:txBody>
      </p:sp>
      <p:sp>
        <p:nvSpPr>
          <p:cNvPr id="16" name="Text 12">
            <a:extLst>
              <a:ext uri="{FF2B5EF4-FFF2-40B4-BE49-F238E27FC236}">
                <a16:creationId xmlns:a16="http://schemas.microsoft.com/office/drawing/2014/main" id="{0C20AB67-CFAB-9C60-F0A3-DF14E2B6DDA0}"/>
              </a:ext>
            </a:extLst>
          </p:cNvPr>
          <p:cNvSpPr/>
          <p:nvPr/>
        </p:nvSpPr>
        <p:spPr>
          <a:xfrm>
            <a:off x="3524131" y="4424363"/>
            <a:ext cx="209597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non-linearity, feature importance</a:t>
            </a:r>
            <a:endParaRPr lang="en-US" sz="1700"/>
          </a:p>
        </p:txBody>
      </p:sp>
      <p:sp>
        <p:nvSpPr>
          <p:cNvPr id="17" name="Text 13">
            <a:extLst>
              <a:ext uri="{FF2B5EF4-FFF2-40B4-BE49-F238E27FC236}">
                <a16:creationId xmlns:a16="http://schemas.microsoft.com/office/drawing/2014/main" id="{5A56796B-BF53-AC08-A6B1-58076EBDE365}"/>
              </a:ext>
            </a:extLst>
          </p:cNvPr>
          <p:cNvSpPr/>
          <p:nvPr/>
        </p:nvSpPr>
        <p:spPr>
          <a:xfrm>
            <a:off x="6060877" y="4424363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Black box nature</a:t>
            </a:r>
            <a:endParaRPr lang="en-US" sz="1700"/>
          </a:p>
        </p:txBody>
      </p:sp>
      <p:sp>
        <p:nvSpPr>
          <p:cNvPr id="18" name="Shape 14">
            <a:extLst>
              <a:ext uri="{FF2B5EF4-FFF2-40B4-BE49-F238E27FC236}">
                <a16:creationId xmlns:a16="http://schemas.microsoft.com/office/drawing/2014/main" id="{81C72202-8D75-9880-9A33-D7CE0C47E9F2}"/>
              </a:ext>
            </a:extLst>
          </p:cNvPr>
          <p:cNvSpPr/>
          <p:nvPr/>
        </p:nvSpPr>
        <p:spPr>
          <a:xfrm>
            <a:off x="765929" y="5602010"/>
            <a:ext cx="7611308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5">
            <a:extLst>
              <a:ext uri="{FF2B5EF4-FFF2-40B4-BE49-F238E27FC236}">
                <a16:creationId xmlns:a16="http://schemas.microsoft.com/office/drawing/2014/main" id="{D8F259A2-E7A8-549D-0280-EB227220A2E7}"/>
              </a:ext>
            </a:extLst>
          </p:cNvPr>
          <p:cNvSpPr/>
          <p:nvPr/>
        </p:nvSpPr>
        <p:spPr>
          <a:xfrm>
            <a:off x="983575" y="5739527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XGBoost</a:t>
            </a:r>
            <a:endParaRPr lang="en-US" sz="1700"/>
          </a:p>
        </p:txBody>
      </p:sp>
      <p:sp>
        <p:nvSpPr>
          <p:cNvPr id="20" name="Text 16">
            <a:extLst>
              <a:ext uri="{FF2B5EF4-FFF2-40B4-BE49-F238E27FC236}">
                <a16:creationId xmlns:a16="http://schemas.microsoft.com/office/drawing/2014/main" id="{A4589F16-877A-4550-BE20-8BC361DD800C}"/>
              </a:ext>
            </a:extLst>
          </p:cNvPr>
          <p:cNvSpPr/>
          <p:nvPr/>
        </p:nvSpPr>
        <p:spPr>
          <a:xfrm>
            <a:off x="3524131" y="5739527"/>
            <a:ext cx="209597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performance, regularization</a:t>
            </a:r>
            <a:endParaRPr lang="en-US" sz="1700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BDCC1AFF-4139-08CF-1F5F-1DEC5FFC1742}"/>
              </a:ext>
            </a:extLst>
          </p:cNvPr>
          <p:cNvSpPr/>
          <p:nvPr/>
        </p:nvSpPr>
        <p:spPr>
          <a:xfrm>
            <a:off x="6060877" y="5739527"/>
            <a:ext cx="20997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Prone to overfitting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628789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65CEEE2-FF1F-F849-B5E1-C9E9E198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C713B187-FA97-589D-914C-58DC139D3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4748" y="1642348"/>
            <a:ext cx="4944904" cy="4944904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3F4475E6-5F51-5010-1938-FD121430F436}"/>
              </a:ext>
            </a:extLst>
          </p:cNvPr>
          <p:cNvSpPr/>
          <p:nvPr/>
        </p:nvSpPr>
        <p:spPr>
          <a:xfrm>
            <a:off x="758309" y="996196"/>
            <a:ext cx="597610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Hyperparameter Tuning</a:t>
            </a:r>
            <a:endParaRPr lang="en-US" sz="4450"/>
          </a:p>
        </p:txBody>
      </p:sp>
      <p:pic>
        <p:nvPicPr>
          <p:cNvPr id="5" name="Image 2" descr="preencoded.png">
            <a:extLst>
              <a:ext uri="{FF2B5EF4-FFF2-40B4-BE49-F238E27FC236}">
                <a16:creationId xmlns:a16="http://schemas.microsoft.com/office/drawing/2014/main" id="{E4FA4875-22E4-375B-55FF-6A82B2941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033826"/>
            <a:ext cx="1083231" cy="1733193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032992-B5DA-C911-F470-BDD37CFD566D}"/>
              </a:ext>
            </a:extLst>
          </p:cNvPr>
          <p:cNvSpPr/>
          <p:nvPr/>
        </p:nvSpPr>
        <p:spPr>
          <a:xfrm>
            <a:off x="2166461" y="22504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Grid Search</a:t>
            </a:r>
            <a:endParaRPr lang="en-US" sz="220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1DABA3B2-ADE2-0387-A50A-0F07238510AE}"/>
              </a:ext>
            </a:extLst>
          </p:cNvPr>
          <p:cNvSpPr/>
          <p:nvPr/>
        </p:nvSpPr>
        <p:spPr>
          <a:xfrm>
            <a:off x="2166461" y="2736533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Exhaustively searched predefined parameter ranges. Computationally expensive but thorough.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420050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12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13</cp:revision>
  <dcterms:created xsi:type="dcterms:W3CDTF">2024-11-11T05:57:16Z</dcterms:created>
  <dcterms:modified xsi:type="dcterms:W3CDTF">2024-11-14T07:56:04Z</dcterms:modified>
</cp:coreProperties>
</file>

<file path=docProps/thumbnail.jpeg>
</file>